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3" r:id="rId3"/>
    <p:sldId id="306" r:id="rId4"/>
    <p:sldId id="270" r:id="rId5"/>
    <p:sldId id="295" r:id="rId6"/>
    <p:sldId id="294" r:id="rId7"/>
    <p:sldId id="296" r:id="rId8"/>
    <p:sldId id="303" r:id="rId9"/>
    <p:sldId id="304" r:id="rId10"/>
    <p:sldId id="297" r:id="rId11"/>
    <p:sldId id="298" r:id="rId12"/>
    <p:sldId id="305" r:id="rId13"/>
    <p:sldId id="299" r:id="rId14"/>
    <p:sldId id="300" r:id="rId15"/>
    <p:sldId id="30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308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6"/>
    <p:restoredTop sz="94674"/>
  </p:normalViewPr>
  <p:slideViewPr>
    <p:cSldViewPr snapToGrid="0">
      <p:cViewPr varScale="1">
        <p:scale>
          <a:sx n="124" d="100"/>
          <a:sy n="124" d="100"/>
        </p:scale>
        <p:origin x="86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1948719E-1974-9843-8892-87A362A1E47E}"/>
    <pc:docChg chg="modSld">
      <pc:chgData name="Tobler, Michael" userId="23736f38-8fde-4d4c-a7fc-b2d88c867b58" providerId="ADAL" clId="{1948719E-1974-9843-8892-87A362A1E47E}" dt="2023-10-18T15:48:01.721" v="0" actId="18331"/>
      <pc:docMkLst>
        <pc:docMk/>
      </pc:docMkLst>
      <pc:sldChg chg="modSp">
        <pc:chgData name="Tobler, Michael" userId="23736f38-8fde-4d4c-a7fc-b2d88c867b58" providerId="ADAL" clId="{1948719E-1974-9843-8892-87A362A1E47E}" dt="2023-10-18T15:48:01.721" v="0" actId="18331"/>
        <pc:sldMkLst>
          <pc:docMk/>
          <pc:sldMk cId="112243592" sldId="256"/>
        </pc:sldMkLst>
        <pc:picChg chg="mod">
          <ac:chgData name="Tobler, Michael" userId="23736f38-8fde-4d4c-a7fc-b2d88c867b58" providerId="ADAL" clId="{1948719E-1974-9843-8892-87A362A1E47E}" dt="2023-10-18T15:48:01.721" v="0" actId="18331"/>
          <ac:picMkLst>
            <pc:docMk/>
            <pc:sldMk cId="112243592" sldId="256"/>
            <ac:picMk id="5" creationId="{E2409FDF-8088-C94D-B031-488F8AD6E16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409FDF-8088-C94D-B031-488F8AD6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2596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48816A-5B2E-3549-89F2-1FF251BE2BFF}"/>
              </a:ext>
            </a:extLst>
          </p:cNvPr>
          <p:cNvSpPr/>
          <p:nvPr/>
        </p:nvSpPr>
        <p:spPr>
          <a:xfrm>
            <a:off x="-1" y="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Evolution of DNA sequences</a:t>
            </a:r>
            <a:endParaRPr lang="en-US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3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405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Selection vs. neutral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02916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Much variation in DNA is hardly affected by selection at all</a:t>
            </a:r>
          </a:p>
          <a:p>
            <a:pPr>
              <a:spcAft>
                <a:spcPts val="600"/>
              </a:spcAft>
            </a:pPr>
            <a:r>
              <a:rPr lang="en-US" dirty="0"/>
              <a:t>Mutations escape selection if they do not affect the phenotype</a:t>
            </a:r>
          </a:p>
          <a:p>
            <a:pPr>
              <a:spcAft>
                <a:spcPts val="600"/>
              </a:spcAft>
            </a:pPr>
            <a:r>
              <a:rPr lang="en-US" dirty="0"/>
              <a:t>Neutral mutations become fixed in populations at a roughly regular rate (1/2N) due to genetic drift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0CA681-9FDC-024F-B8FD-D68E3C323C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0858" y="1640633"/>
            <a:ext cx="7304314" cy="52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4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Molecular clocks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4959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Molecular clocks use the rates of molecular change to deduce the divergence time between two lineages</a:t>
            </a:r>
          </a:p>
          <a:p>
            <a:pPr>
              <a:spcAft>
                <a:spcPts val="600"/>
              </a:spcAft>
            </a:pPr>
            <a:r>
              <a:rPr lang="en-US" dirty="0"/>
              <a:t>When there is no time series, this requires assumptions about the rate of evolution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DB60BD-012B-7944-B40B-A5DFE29632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613" y="1817915"/>
            <a:ext cx="6988416" cy="49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0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Molecular clocks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D9450A-8099-CC45-9824-7B1C69DB86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37064" y="0"/>
            <a:ext cx="7154941" cy="68580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AC1FE62-1DE4-4C4E-82FC-77B968DE664F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4959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Molecular clocks use the rates of molecular change to deduce the divergence time between two lineages</a:t>
            </a:r>
          </a:p>
          <a:p>
            <a:pPr>
              <a:spcAft>
                <a:spcPts val="600"/>
              </a:spcAft>
            </a:pPr>
            <a:r>
              <a:rPr lang="en-US" dirty="0"/>
              <a:t>When there is no time series, this requires assumptions about the rate of evolution</a:t>
            </a:r>
          </a:p>
          <a:p>
            <a:pPr>
              <a:spcAft>
                <a:spcPts val="600"/>
              </a:spcAft>
            </a:pPr>
            <a:r>
              <a:rPr lang="en-US" dirty="0"/>
              <a:t>Can be calibrated with fossils</a:t>
            </a:r>
          </a:p>
        </p:txBody>
      </p:sp>
    </p:spTree>
    <p:extLst>
      <p:ext uri="{BB962C8B-B14F-4D97-AF65-F5344CB8AC3E}">
        <p14:creationId xmlns:p14="http://schemas.microsoft.com/office/powerpoint/2010/main" val="51867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7997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Footprints of selection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3"/>
            <a:ext cx="11096663" cy="224676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neutral alleles become fixed at a regular rate, deviations from that rate can be indicative of selection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For neutral drift, 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 is about the same as </a:t>
            </a:r>
            <a:r>
              <a:rPr lang="en-US" dirty="0" err="1"/>
              <a:t>d</a:t>
            </a:r>
            <a:r>
              <a:rPr lang="en-US" baseline="-25000" dirty="0" err="1"/>
              <a:t>S</a:t>
            </a:r>
            <a:endParaRPr lang="en-US" baseline="-25000" dirty="0"/>
          </a:p>
          <a:p>
            <a:pPr>
              <a:spcAft>
                <a:spcPts val="600"/>
              </a:spcAft>
            </a:pPr>
            <a:endParaRPr lang="en-US" baseline="-25000" dirty="0"/>
          </a:p>
          <a:p>
            <a:pPr>
              <a:spcAft>
                <a:spcPts val="600"/>
              </a:spcAft>
            </a:pPr>
            <a:endParaRPr lang="en-US" baseline="-25000" dirty="0"/>
          </a:p>
          <a:p>
            <a:pPr>
              <a:spcAft>
                <a:spcPts val="600"/>
              </a:spcAft>
            </a:pPr>
            <a:r>
              <a:rPr lang="en-US" dirty="0"/>
              <a:t>Positive selection: a gene acquires replacement substitutions that raise fitness (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 &gt; </a:t>
            </a:r>
            <a:r>
              <a:rPr lang="en-US" dirty="0" err="1"/>
              <a:t>d</a:t>
            </a:r>
            <a:r>
              <a:rPr lang="en-US" baseline="-25000" dirty="0" err="1"/>
              <a:t>S</a:t>
            </a:r>
            <a:r>
              <a:rPr lang="en-US" dirty="0"/>
              <a:t>)</a:t>
            </a:r>
          </a:p>
          <a:p>
            <a:pPr marL="457200">
              <a:spcAft>
                <a:spcPts val="600"/>
              </a:spcAft>
            </a:pPr>
            <a:endParaRPr lang="en-US" baseline="-25000" dirty="0"/>
          </a:p>
          <a:p>
            <a:pPr marL="4763">
              <a:spcAft>
                <a:spcPts val="600"/>
              </a:spcAft>
            </a:pPr>
            <a:r>
              <a:rPr lang="en-US" dirty="0"/>
              <a:t>Negative selection: replacement substitutions in a gene lower the fitness and are lost (</a:t>
            </a:r>
            <a:r>
              <a:rPr lang="en-US" dirty="0" err="1"/>
              <a:t>d</a:t>
            </a:r>
            <a:r>
              <a:rPr lang="en-US" baseline="-25000" dirty="0" err="1"/>
              <a:t>N</a:t>
            </a:r>
            <a:r>
              <a:rPr lang="en-US" dirty="0"/>
              <a:t> &lt; </a:t>
            </a:r>
            <a:r>
              <a:rPr lang="en-US" dirty="0" err="1"/>
              <a:t>d</a:t>
            </a:r>
            <a:r>
              <a:rPr lang="en-US" baseline="-25000" dirty="0" err="1"/>
              <a:t>S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B7BF4-03CD-0046-9CB4-3BD29E15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52" y="3185887"/>
            <a:ext cx="1060704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88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316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power of DNA sequencing</a:t>
            </a:r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9249438A-7249-C344-85A5-4F559562EE36}"/>
              </a:ext>
            </a:extLst>
          </p:cNvPr>
          <p:cNvSpPr txBox="1">
            <a:spLocks/>
          </p:cNvSpPr>
          <p:nvPr/>
        </p:nvSpPr>
        <p:spPr>
          <a:xfrm>
            <a:off x="567210" y="1023401"/>
            <a:ext cx="4374183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Deviations from neutral assumptions in genes associated with diet, climate, and infectious disease</a:t>
            </a:r>
          </a:p>
          <a:p>
            <a:pPr marL="457200">
              <a:spcAft>
                <a:spcPts val="600"/>
              </a:spcAft>
            </a:pPr>
            <a:r>
              <a:rPr lang="en-US"/>
              <a:t>Positive selection on lactose genes associated with domestication of cattle and sheep</a:t>
            </a:r>
          </a:p>
          <a:p>
            <a:pPr marL="457200">
              <a:spcAft>
                <a:spcPts val="600"/>
              </a:spcAft>
            </a:pPr>
            <a:r>
              <a:rPr lang="en-US"/>
              <a:t>Positive selection on pigmentation genes in non-African humans (negative selection in African populations)</a:t>
            </a:r>
          </a:p>
          <a:p>
            <a:pPr marL="457200">
              <a:spcAft>
                <a:spcPts val="600"/>
              </a:spcAft>
            </a:pPr>
            <a:r>
              <a:rPr lang="en-US"/>
              <a:t>Positive selection on immune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5D993-12F0-F24E-9E2A-49C7AB9BFB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2194" y="2405743"/>
            <a:ext cx="7165907" cy="431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789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99B88-0CD5-B04F-AA90-21D340D1095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9821" y="-46627"/>
            <a:ext cx="6952180" cy="69811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2C037A-5457-9A41-B63B-F52FE2451A78}"/>
              </a:ext>
            </a:extLst>
          </p:cNvPr>
          <p:cNvSpPr txBox="1"/>
          <p:nvPr/>
        </p:nvSpPr>
        <p:spPr>
          <a:xfrm>
            <a:off x="0" y="0"/>
            <a:ext cx="7079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Molecular evolution of pathogens</a:t>
            </a:r>
          </a:p>
        </p:txBody>
      </p:sp>
    </p:spTree>
    <p:extLst>
      <p:ext uri="{BB962C8B-B14F-4D97-AF65-F5344CB8AC3E}">
        <p14:creationId xmlns:p14="http://schemas.microsoft.com/office/powerpoint/2010/main" val="3275375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27567F-B100-1144-B0D9-45BB2F5C2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538"/>
            <a:ext cx="12192000" cy="68449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17565C-6836-D549-ADF4-242507952E53}"/>
              </a:ext>
            </a:extLst>
          </p:cNvPr>
          <p:cNvSpPr/>
          <p:nvPr/>
        </p:nvSpPr>
        <p:spPr>
          <a:xfrm>
            <a:off x="-1" y="9525"/>
            <a:ext cx="12192000" cy="6838950"/>
          </a:xfrm>
          <a:prstGeom prst="rect">
            <a:avLst/>
          </a:prstGeom>
          <a:gradFill flip="none" rotWithShape="1">
            <a:gsLst>
              <a:gs pos="24000">
                <a:schemeClr val="accent1">
                  <a:lumMod val="5000"/>
                  <a:lumOff val="95000"/>
                </a:schemeClr>
              </a:gs>
              <a:gs pos="45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196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Pathogen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891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Pasteur suggested that contagious diseases are caused by pathogens in 1858</a:t>
            </a:r>
          </a:p>
          <a:p>
            <a:pPr>
              <a:spcAft>
                <a:spcPts val="600"/>
              </a:spcAft>
            </a:pPr>
            <a:r>
              <a:rPr lang="en-US"/>
              <a:t>Pathogens as evolving populations</a:t>
            </a: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88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981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Evading the host immune system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891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Conflict between host and pathogen</a:t>
            </a:r>
          </a:p>
          <a:p>
            <a:pPr>
              <a:spcAft>
                <a:spcPts val="600"/>
              </a:spcAft>
            </a:pPr>
            <a:r>
              <a:rPr lang="en-US"/>
              <a:t>Hosts are selected for minimizing pathogens’ success</a:t>
            </a:r>
          </a:p>
          <a:p>
            <a:pPr>
              <a:spcAft>
                <a:spcPts val="600"/>
              </a:spcAft>
            </a:pPr>
            <a:r>
              <a:rPr lang="en-US"/>
              <a:t>Pathogens are selected for evading the hosts’ immune response</a:t>
            </a:r>
          </a:p>
          <a:p>
            <a:pPr>
              <a:spcAft>
                <a:spcPts val="600"/>
              </a:spcAft>
            </a:pPr>
            <a:r>
              <a:rPr lang="en-US"/>
              <a:t>Co-evolutionary arms race</a:t>
            </a:r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Who do you think has the upper hand in this arms race?</a:t>
            </a:r>
          </a:p>
          <a:p>
            <a:pPr>
              <a:spcAft>
                <a:spcPts val="600"/>
              </a:spcAft>
            </a:pPr>
            <a:r>
              <a:rPr lang="en-US"/>
              <a:t>Pathogens have high populations sizes, short generation times, and high mutation rates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7A4E440-4B5B-AC4D-9AF2-4F48C5929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93884" y="0"/>
            <a:ext cx="477906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FFFFFF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364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29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Host-pathogen interactions: the common flu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Influenza A consists of 8 RNA strands that code for 11 proteins</a:t>
            </a:r>
          </a:p>
          <a:p>
            <a:pPr>
              <a:spcAft>
                <a:spcPts val="600"/>
              </a:spcAft>
            </a:pPr>
            <a:r>
              <a:rPr lang="en-US"/>
              <a:t>Hemagglutinin as primary protein involved in initiating infection and primary target site of immune response (at antigenic sites)</a:t>
            </a:r>
          </a:p>
          <a:p>
            <a:pPr>
              <a:spcAft>
                <a:spcPts val="600"/>
              </a:spcAft>
            </a:pPr>
            <a:r>
              <a:rPr lang="en-US"/>
              <a:t>To persist in a population, Influenza A strains need to either find naïve hosts or change surface proteins that exposed hosts have not yet encountered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CDF953-9708-CF4C-BA7B-3AB35FAED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909" y="2400300"/>
            <a:ext cx="6754091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77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Flu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How did hemagglutinin genes change over time (1968 to 1987, equals about 20 million years of mammalian evolution)?</a:t>
            </a:r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Steady accumulation of nucleotide substitutions over time</a:t>
            </a:r>
          </a:p>
        </p:txBody>
      </p:sp>
      <p:pic>
        <p:nvPicPr>
          <p:cNvPr id="5" name="Picture 4" descr="FG13_04a.JPG">
            <a:extLst>
              <a:ext uri="{FF2B5EF4-FFF2-40B4-BE49-F238E27FC236}">
                <a16:creationId xmlns:a16="http://schemas.microsoft.com/office/drawing/2014/main" id="{C0844B81-FB9F-A642-B916-6326F3BA40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1316" y="1838325"/>
            <a:ext cx="5235575" cy="48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AFFE5-832E-4442-9A0C-7646428E1E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31925"/>
            <a:ext cx="6123657" cy="399415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7126687-FBB6-6E4E-87C5-1C84195019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624" y="1021278"/>
            <a:ext cx="5784838" cy="48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89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Flu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How did hemagglutinin genes change over time (1968 to 1987, equals about 20 million years of mammalian evolution)?</a:t>
            </a:r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Steady accumulation of nucleotide substitutions over time</a:t>
            </a:r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Most strains represent extinct branches on the phylogeny</a:t>
            </a:r>
          </a:p>
        </p:txBody>
      </p:sp>
      <p:pic>
        <p:nvPicPr>
          <p:cNvPr id="6" name="Picture 5" descr="FG13_04b.JPG">
            <a:extLst>
              <a:ext uri="{FF2B5EF4-FFF2-40B4-BE49-F238E27FC236}">
                <a16:creationId xmlns:a16="http://schemas.microsoft.com/office/drawing/2014/main" id="{C10D1E7C-4B90-6543-B1C2-FDB5DF98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975" y="15695"/>
            <a:ext cx="4314825" cy="68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39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Flu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What allowed the surviving strains to endure while others went extinct?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Surviving lineages had disproportionate number of mutations in antigenic sites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Positive selection on 18 codons within antigenic sites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Immune response drives pathogen evolution!</a:t>
            </a:r>
          </a:p>
        </p:txBody>
      </p:sp>
      <p:pic>
        <p:nvPicPr>
          <p:cNvPr id="6" name="Picture 5" descr="FG13_04b.JPG">
            <a:extLst>
              <a:ext uri="{FF2B5EF4-FFF2-40B4-BE49-F238E27FC236}">
                <a16:creationId xmlns:a16="http://schemas.microsoft.com/office/drawing/2014/main" id="{C10D1E7C-4B90-6543-B1C2-FDB5DF982E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00975" y="15695"/>
            <a:ext cx="4314825" cy="684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8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Predicting flu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/>
              <a:t>Vaccine development is time consuming and must start well before flu season</a:t>
            </a:r>
          </a:p>
          <a:p>
            <a:pPr>
              <a:spcAft>
                <a:spcPts val="1200"/>
              </a:spcAft>
            </a:pPr>
            <a:r>
              <a:rPr lang="en-US"/>
              <a:t>How would you apply what you just learned about flu evolution to advice vaccine development?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F6316-3869-D64E-82B0-6B3D0038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86" y="2106609"/>
            <a:ext cx="5464100" cy="47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9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992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Predicting flu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/>
              <a:t>Vaccine development is time consuming and must start well before flu season</a:t>
            </a:r>
          </a:p>
          <a:p>
            <a:pPr>
              <a:spcAft>
                <a:spcPts val="1200"/>
              </a:spcAft>
            </a:pPr>
            <a:r>
              <a:rPr lang="en-US"/>
              <a:t>How would you apply what you just learned about flu evolution to advice vaccine development?</a:t>
            </a:r>
          </a:p>
          <a:p>
            <a:pPr marL="463550">
              <a:spcAft>
                <a:spcPts val="1200"/>
              </a:spcAft>
            </a:pPr>
            <a:r>
              <a:rPr lang="en-US"/>
              <a:t>Strains with the most non-synonymous mutations in hemagglutinin antigenic sites should have highest fitness</a:t>
            </a:r>
          </a:p>
          <a:p>
            <a:pPr marL="463550">
              <a:spcAft>
                <a:spcPts val="1200"/>
              </a:spcAft>
            </a:pPr>
            <a:r>
              <a:rPr lang="en-US"/>
              <a:t>More than 9 of 11 flu seasons are accurately predicted!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1158A-D0FF-564F-A85E-26C851C1B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686" y="2106609"/>
            <a:ext cx="5464100" cy="475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43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Pandemic flu strains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/>
              <a:t>Pandemic strains infect a lot of people and induce high mortality, because of radically different antigenic sites</a:t>
            </a:r>
          </a:p>
          <a:p>
            <a:pPr>
              <a:spcAft>
                <a:spcPts val="1200"/>
              </a:spcAft>
            </a:pPr>
            <a:r>
              <a:rPr lang="en-US"/>
              <a:t>Where do radically different antigenic sites come from?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F0452-62E1-8249-8C2A-6A4470939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071" y="3423445"/>
            <a:ext cx="4178109" cy="3350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D4DE22-5219-844F-83D6-F24D83CFF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071" y="272204"/>
            <a:ext cx="4178109" cy="29395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965041-5C01-0749-8A3A-F84387EFA9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214" y="3429000"/>
            <a:ext cx="4453786" cy="334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972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382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Pandemic flu strains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8841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Distinct clades of flu viruses infect particular organismal groups</a:t>
            </a:r>
          </a:p>
          <a:p>
            <a:pPr>
              <a:spcAft>
                <a:spcPts val="1200"/>
              </a:spcAft>
            </a:pPr>
            <a:r>
              <a:rPr lang="en-US" dirty="0"/>
              <a:t>Occasionally, cross infections occur (e.g., from swine to human or from bird to human)</a:t>
            </a:r>
          </a:p>
          <a:p>
            <a:pPr>
              <a:spcAft>
                <a:spcPts val="1200"/>
              </a:spcAft>
            </a:pPr>
            <a:r>
              <a:rPr lang="en-US" dirty="0"/>
              <a:t>If individuals are infected with two strains at the same time (e.g., human strain and swine strain), recombinant strains might evolve</a:t>
            </a:r>
          </a:p>
          <a:p>
            <a:pPr>
              <a:spcAft>
                <a:spcPts val="1200"/>
              </a:spcAft>
            </a:pPr>
            <a:r>
              <a:rPr lang="en-US" dirty="0"/>
              <a:t>Continuous monitoring of flu strains allows for early detection and vaccine development (e.g., H1N1)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E06814-1F54-6E49-B93A-D60C0EFC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001460" y="667459"/>
            <a:ext cx="6719299" cy="56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3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236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Common virus infecting humans</a:t>
            </a:r>
          </a:p>
          <a:p>
            <a:pPr>
              <a:spcAft>
                <a:spcPts val="1200"/>
              </a:spcAft>
            </a:pPr>
            <a:r>
              <a:rPr lang="en-US" dirty="0"/>
              <a:t>Causes upper respiratory tract infections (common cold)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CC3CAC-F6B8-164F-96EF-C87AE34D0F4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151" y="1734498"/>
            <a:ext cx="4988417" cy="500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0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6773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Coronavirus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23606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Common virus infecting humans</a:t>
            </a:r>
          </a:p>
          <a:p>
            <a:pPr>
              <a:spcAft>
                <a:spcPts val="1200"/>
              </a:spcAft>
            </a:pPr>
            <a:r>
              <a:rPr lang="en-US" dirty="0"/>
              <a:t>Causes upper respiratory tract infections (common cold)</a:t>
            </a:r>
          </a:p>
          <a:p>
            <a:pPr>
              <a:spcAft>
                <a:spcPts val="1200"/>
              </a:spcAft>
            </a:pPr>
            <a:endParaRPr lang="en-US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 Notebook</a:t>
            </a:r>
            <a:r>
              <a:rPr lang="en-US" dirty="0"/>
              <a:t> </a:t>
            </a:r>
          </a:p>
          <a:p>
            <a:pPr marL="463550">
              <a:spcAft>
                <a:spcPts val="1200"/>
              </a:spcAft>
            </a:pPr>
            <a:r>
              <a:rPr lang="en-US" dirty="0"/>
              <a:t>How can we understand SARS-CoV-2, the virus causing COVID-19, from an evolutionary perspective?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734107-F27F-9843-8342-1EE06887C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458" y="0"/>
            <a:ext cx="5551542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2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1926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DNA holds clues about genealogy and modes of evolution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06401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DNA sequencing</a:t>
            </a:r>
          </a:p>
          <a:p>
            <a:pPr>
              <a:spcAft>
                <a:spcPts val="600"/>
              </a:spcAft>
            </a:pPr>
            <a:r>
              <a:rPr lang="en-US"/>
              <a:t>Sequence alignment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EBC0A5-758F-5848-BBFC-EBB6635E5F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1635" y="1039345"/>
            <a:ext cx="6630365" cy="2502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6C6A5E-DAA9-D748-9AF6-FD0FA4D72C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6607" y="3792254"/>
            <a:ext cx="6190527" cy="28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9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8742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Molecular phylogenetics: coalescence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064010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We can trace genealogies of genes back through time, reconstructing when mutations generated new alleles</a:t>
            </a:r>
          </a:p>
          <a:p>
            <a:pPr>
              <a:spcAft>
                <a:spcPts val="600"/>
              </a:spcAft>
            </a:pPr>
            <a:r>
              <a:rPr lang="en-US"/>
              <a:t>Coalescence is the process by which genealogies of a pair of alleles merges in a common ancestor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E80F6415-8A0A-804A-8A51-B0241E3514C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2476" y="722787"/>
            <a:ext cx="4454415" cy="605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0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221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Molecular phylogenetics: methods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9571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Simple approaches quantify the number of differences in the DNA sequence between species</a:t>
            </a:r>
          </a:p>
          <a:p>
            <a:pPr>
              <a:spcAft>
                <a:spcPts val="600"/>
              </a:spcAft>
            </a:pPr>
            <a:r>
              <a:rPr lang="en-US" dirty="0"/>
              <a:t>Other approaches model patterns of molecular evolution</a:t>
            </a:r>
          </a:p>
          <a:p>
            <a:pPr>
              <a:spcAft>
                <a:spcPts val="600"/>
              </a:spcAft>
            </a:pPr>
            <a:r>
              <a:rPr lang="en-US" dirty="0"/>
              <a:t>Phylogenetics is computationally intensive; there are over 34,000,000 possible trees for 10 taxa  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20208D-C19E-294D-9B19-97352DF326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6706" y="3135125"/>
            <a:ext cx="5963606" cy="35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8139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Molecular phylogenetics: gene vs. species trees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06401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Gene trees are branched genealogies of homologous alleles</a:t>
            </a:r>
          </a:p>
          <a:p>
            <a:pPr>
              <a:spcAft>
                <a:spcPts val="600"/>
              </a:spcAft>
            </a:pPr>
            <a:r>
              <a:rPr lang="en-US"/>
              <a:t>Patterns of coalescence of individuals may or may not be consistent with the the species tree (actual genealogy)</a:t>
            </a:r>
          </a:p>
          <a:p>
            <a:pPr>
              <a:spcAft>
                <a:spcPts val="600"/>
              </a:spcAft>
            </a:pPr>
            <a:r>
              <a:rPr lang="en-US"/>
              <a:t>Sequencing many genes is required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B7B9FC8-89FD-DB41-BEEA-AE928E0933C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2590" y="2407534"/>
            <a:ext cx="6816430" cy="43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35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005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Phylogenies are hypotheses!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377929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Phylogenies are hypotheses because we indirectly infer evolutionary branching patterns rather than directly observing them</a:t>
            </a:r>
          </a:p>
          <a:p>
            <a:pPr>
              <a:spcAft>
                <a:spcPts val="600"/>
              </a:spcAft>
            </a:pPr>
            <a:r>
              <a:rPr lang="en-US" dirty="0"/>
              <a:t>Using different sets of data can lead to alternative hypotheses about evolutionary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6DD24-1F4F-FF4F-AFF1-C3EBD5BEF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8150"/>
            <a:ext cx="9801211" cy="4459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D236F-8265-2847-BC25-65648D2375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89349" y="2145322"/>
            <a:ext cx="3800052" cy="13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04A890-1A27-7A41-8FB6-6DBBD3A559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6584" y="292387"/>
            <a:ext cx="9395011" cy="6454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835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Decoding the history of life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3AE8D5E-5647-4543-9F79-F97FF7F5A2B9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37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At broad scales…</a:t>
            </a:r>
          </a:p>
        </p:txBody>
      </p:sp>
    </p:spTree>
    <p:extLst>
      <p:ext uri="{BB962C8B-B14F-4D97-AF65-F5344CB8AC3E}">
        <p14:creationId xmlns:p14="http://schemas.microsoft.com/office/powerpoint/2010/main" val="3105272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835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Decoding the history of life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EDC1F2-5E44-EC4D-897B-208C63F5B7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1306" y="0"/>
            <a:ext cx="5260694" cy="685800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EA16C85-CB55-494D-8DA2-3781803B5C3B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377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And at narrow scales…</a:t>
            </a:r>
          </a:p>
        </p:txBody>
      </p:sp>
    </p:spTree>
    <p:extLst>
      <p:ext uri="{BB962C8B-B14F-4D97-AF65-F5344CB8AC3E}">
        <p14:creationId xmlns:p14="http://schemas.microsoft.com/office/powerpoint/2010/main" val="20100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909</Words>
  <Application>Microsoft Macintosh PowerPoint</Application>
  <PresentationFormat>Widescreen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2</cp:revision>
  <cp:lastPrinted>2020-03-03T17:27:15Z</cp:lastPrinted>
  <dcterms:created xsi:type="dcterms:W3CDTF">2020-01-02T22:04:40Z</dcterms:created>
  <dcterms:modified xsi:type="dcterms:W3CDTF">2023-10-18T15:48:05Z</dcterms:modified>
</cp:coreProperties>
</file>